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sldIdLst>
    <p:sldId id="256" r:id="rId3"/>
    <p:sldId id="267" r:id="rId5"/>
    <p:sldId id="257" r:id="rId6"/>
    <p:sldId id="259" r:id="rId7"/>
    <p:sldId id="260" r:id="rId8"/>
    <p:sldId id="261" r:id="rId9"/>
    <p:sldId id="264" r:id="rId10"/>
    <p:sldId id="265" r:id="rId11"/>
    <p:sldId id="263" r:id="rId12"/>
  </p:sldIdLst>
  <p:sldSz cx="7167245" cy="5374640" type="B5ISO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256" y="1143000"/>
            <a:ext cx="4115489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895950" y="1453186"/>
            <a:ext cx="5375700" cy="1297666"/>
          </a:xfrm>
        </p:spPr>
        <p:txBody>
          <a:bodyPr anchor="b">
            <a:normAutofit/>
          </a:bodyPr>
          <a:lstStyle>
            <a:lvl1pPr algn="ctr">
              <a:defRPr sz="5645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95950" y="2823015"/>
            <a:ext cx="5375700" cy="1297665"/>
          </a:xfrm>
        </p:spPr>
        <p:txBody>
          <a:bodyPr>
            <a:normAutofit/>
          </a:bodyPr>
          <a:lstStyle>
            <a:lvl1pPr marL="0" indent="0" algn="ctr">
              <a:buNone/>
              <a:defRPr sz="1410"/>
            </a:lvl1pPr>
            <a:lvl2pPr marL="358140" indent="0" algn="ctr">
              <a:buNone/>
              <a:defRPr sz="1565"/>
            </a:lvl2pPr>
            <a:lvl3pPr marL="716915" indent="0" algn="ctr">
              <a:buNone/>
              <a:defRPr sz="1410"/>
            </a:lvl3pPr>
            <a:lvl4pPr marL="1075055" indent="0" algn="ctr">
              <a:buNone/>
              <a:defRPr sz="1255"/>
            </a:lvl4pPr>
            <a:lvl5pPr marL="1433195" indent="0" algn="ctr">
              <a:buNone/>
              <a:defRPr sz="1255"/>
            </a:lvl5pPr>
            <a:lvl6pPr marL="1791335" indent="0" algn="ctr">
              <a:buNone/>
              <a:defRPr sz="1255"/>
            </a:lvl6pPr>
            <a:lvl7pPr marL="2150110" indent="0" algn="ctr">
              <a:buNone/>
              <a:defRPr sz="1255"/>
            </a:lvl7pPr>
            <a:lvl8pPr marL="2508250" indent="0" algn="ctr">
              <a:buNone/>
              <a:defRPr sz="1255"/>
            </a:lvl8pPr>
            <a:lvl9pPr marL="2866390" indent="0" algn="ctr">
              <a:buNone/>
              <a:defRPr sz="1255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92772" y="432259"/>
            <a:ext cx="6182055" cy="4356716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880"/>
            </a:lvl1pPr>
            <a:lvl2pPr>
              <a:defRPr sz="1565"/>
            </a:lvl2pPr>
            <a:lvl3pPr>
              <a:defRPr sz="1410"/>
            </a:lvl3pPr>
            <a:lvl4pPr>
              <a:defRPr sz="1410"/>
            </a:lvl4pPr>
            <a:lvl5pPr>
              <a:defRPr sz="141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492772" y="1714358"/>
            <a:ext cx="6182055" cy="1946084"/>
          </a:xfrm>
        </p:spPr>
        <p:txBody>
          <a:bodyPr>
            <a:normAutofit/>
          </a:bodyPr>
          <a:lstStyle>
            <a:lvl1pPr algn="ctr">
              <a:defRPr sz="47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92772" y="1430792"/>
            <a:ext cx="3046230" cy="34102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628597" y="1430792"/>
            <a:ext cx="3046230" cy="34102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3706" y="286158"/>
            <a:ext cx="6182055" cy="1038880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3706" y="1367573"/>
            <a:ext cx="3032230" cy="645722"/>
          </a:xfrm>
        </p:spPr>
        <p:txBody>
          <a:bodyPr anchor="b"/>
          <a:lstStyle>
            <a:lvl1pPr marL="0" indent="0">
              <a:buNone/>
              <a:defRPr sz="1880" b="1"/>
            </a:lvl1pPr>
            <a:lvl2pPr marL="358140" indent="0">
              <a:buNone/>
              <a:defRPr sz="1565" b="1"/>
            </a:lvl2pPr>
            <a:lvl3pPr marL="716915" indent="0">
              <a:buNone/>
              <a:defRPr sz="1410" b="1"/>
            </a:lvl3pPr>
            <a:lvl4pPr marL="1075055" indent="0">
              <a:buNone/>
              <a:defRPr sz="1255" b="1"/>
            </a:lvl4pPr>
            <a:lvl5pPr marL="1433195" indent="0">
              <a:buNone/>
              <a:defRPr sz="1255" b="1"/>
            </a:lvl5pPr>
            <a:lvl6pPr marL="1791335" indent="0">
              <a:buNone/>
              <a:defRPr sz="1255" b="1"/>
            </a:lvl6pPr>
            <a:lvl7pPr marL="2150110" indent="0">
              <a:buNone/>
              <a:defRPr sz="1255" b="1"/>
            </a:lvl7pPr>
            <a:lvl8pPr marL="2508250" indent="0">
              <a:buNone/>
              <a:defRPr sz="1255" b="1"/>
            </a:lvl8pPr>
            <a:lvl9pPr marL="2866390" indent="0">
              <a:buNone/>
              <a:defRPr sz="125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3706" y="2049923"/>
            <a:ext cx="3032230" cy="2801083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628597" y="1367573"/>
            <a:ext cx="3047163" cy="645722"/>
          </a:xfrm>
        </p:spPr>
        <p:txBody>
          <a:bodyPr anchor="b"/>
          <a:lstStyle>
            <a:lvl1pPr marL="0" indent="0">
              <a:buNone/>
              <a:defRPr sz="1880" b="1"/>
            </a:lvl1pPr>
            <a:lvl2pPr marL="358140" indent="0">
              <a:buNone/>
              <a:defRPr sz="1565" b="1"/>
            </a:lvl2pPr>
            <a:lvl3pPr marL="716915" indent="0">
              <a:buNone/>
              <a:defRPr sz="1410" b="1"/>
            </a:lvl3pPr>
            <a:lvl4pPr marL="1075055" indent="0">
              <a:buNone/>
              <a:defRPr sz="1255" b="1"/>
            </a:lvl4pPr>
            <a:lvl5pPr marL="1433195" indent="0">
              <a:buNone/>
              <a:defRPr sz="1255" b="1"/>
            </a:lvl5pPr>
            <a:lvl6pPr marL="1791335" indent="0">
              <a:buNone/>
              <a:defRPr sz="1255" b="1"/>
            </a:lvl6pPr>
            <a:lvl7pPr marL="2150110" indent="0">
              <a:buNone/>
              <a:defRPr sz="1255" b="1"/>
            </a:lvl7pPr>
            <a:lvl8pPr marL="2508250" indent="0">
              <a:buNone/>
              <a:defRPr sz="1255" b="1"/>
            </a:lvl8pPr>
            <a:lvl9pPr marL="2866390" indent="0">
              <a:buNone/>
              <a:defRPr sz="125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628597" y="2049923"/>
            <a:ext cx="3047163" cy="2801083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903894" y="1692067"/>
            <a:ext cx="3359812" cy="1083463"/>
          </a:xfrm>
        </p:spPr>
        <p:txBody>
          <a:bodyPr anchor="b" anchorCtr="0">
            <a:normAutofit/>
          </a:bodyPr>
          <a:lstStyle>
            <a:lvl1pPr algn="ctr">
              <a:defRPr sz="627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1903894" y="2925811"/>
            <a:ext cx="3359812" cy="929451"/>
          </a:xfrm>
        </p:spPr>
        <p:txBody>
          <a:bodyPr>
            <a:normAutofit/>
          </a:bodyPr>
          <a:lstStyle>
            <a:lvl1pPr marL="0" indent="0" algn="ctr">
              <a:buNone/>
              <a:defRPr sz="251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92772" y="559325"/>
            <a:ext cx="2752315" cy="1119288"/>
          </a:xfrm>
        </p:spPr>
        <p:txBody>
          <a:bodyPr anchor="t" anchorCtr="0">
            <a:normAutofit/>
          </a:bodyPr>
          <a:lstStyle>
            <a:lvl1pPr>
              <a:defRPr sz="282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3317200" y="559325"/>
            <a:ext cx="3357979" cy="4234947"/>
          </a:xfrm>
        </p:spPr>
        <p:txBody>
          <a:bodyPr/>
          <a:lstStyle>
            <a:lvl1pPr marL="0" indent="0">
              <a:buNone/>
              <a:defRPr sz="2510"/>
            </a:lvl1pPr>
            <a:lvl2pPr marL="358140" indent="0">
              <a:buNone/>
              <a:defRPr sz="2195"/>
            </a:lvl2pPr>
            <a:lvl3pPr marL="716915" indent="0">
              <a:buNone/>
              <a:defRPr sz="1880"/>
            </a:lvl3pPr>
            <a:lvl4pPr marL="1075055" indent="0">
              <a:buNone/>
              <a:defRPr sz="1565"/>
            </a:lvl4pPr>
            <a:lvl5pPr marL="1433195" indent="0">
              <a:buNone/>
              <a:defRPr sz="1565"/>
            </a:lvl5pPr>
            <a:lvl6pPr marL="1791335" indent="0">
              <a:buNone/>
              <a:defRPr sz="1565"/>
            </a:lvl6pPr>
            <a:lvl7pPr marL="2150110" indent="0">
              <a:buNone/>
              <a:defRPr sz="1565"/>
            </a:lvl7pPr>
            <a:lvl8pPr marL="2508250" indent="0">
              <a:buNone/>
              <a:defRPr sz="1565"/>
            </a:lvl8pPr>
            <a:lvl9pPr marL="2866390" indent="0">
              <a:buNone/>
              <a:defRPr sz="1565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2772" y="1813445"/>
            <a:ext cx="2752315" cy="2987245"/>
          </a:xfrm>
        </p:spPr>
        <p:txBody>
          <a:bodyPr>
            <a:normAutofit/>
          </a:bodyPr>
          <a:lstStyle>
            <a:lvl1pPr marL="0" indent="0">
              <a:buNone/>
              <a:defRPr sz="1410"/>
            </a:lvl1pPr>
            <a:lvl2pPr marL="358140" indent="0">
              <a:buNone/>
              <a:defRPr sz="1095"/>
            </a:lvl2pPr>
            <a:lvl3pPr marL="716915" indent="0">
              <a:buNone/>
              <a:defRPr sz="940"/>
            </a:lvl3pPr>
            <a:lvl4pPr marL="1075055" indent="0">
              <a:buNone/>
              <a:defRPr sz="785"/>
            </a:lvl4pPr>
            <a:lvl5pPr marL="1433195" indent="0">
              <a:buNone/>
              <a:defRPr sz="785"/>
            </a:lvl5pPr>
            <a:lvl6pPr marL="1791335" indent="0">
              <a:buNone/>
              <a:defRPr sz="785"/>
            </a:lvl6pPr>
            <a:lvl7pPr marL="2150110" indent="0">
              <a:buNone/>
              <a:defRPr sz="785"/>
            </a:lvl7pPr>
            <a:lvl8pPr marL="2508250" indent="0">
              <a:buNone/>
              <a:defRPr sz="785"/>
            </a:lvl8pPr>
            <a:lvl9pPr marL="2866390" indent="0">
              <a:buNone/>
              <a:defRPr sz="785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6140489" y="286158"/>
            <a:ext cx="534337" cy="4554895"/>
          </a:xfrm>
        </p:spPr>
        <p:txBody>
          <a:bodyPr vert="eaVert">
            <a:normAutofit/>
          </a:bodyPr>
          <a:lstStyle>
            <a:lvl1pPr>
              <a:defRPr sz="345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92772" y="286158"/>
            <a:ext cx="5553504" cy="4554895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492772" y="286158"/>
            <a:ext cx="6182055" cy="1038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492772" y="1430792"/>
            <a:ext cx="6182055" cy="34102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492772" y="4981643"/>
            <a:ext cx="1612710" cy="286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4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2374267" y="4981643"/>
            <a:ext cx="2419065" cy="286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4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5062117" y="4981643"/>
            <a:ext cx="1612710" cy="286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4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6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716915" rtl="0" eaLnBrk="1" latinLnBrk="0" hangingPunct="1">
        <a:lnSpc>
          <a:spcPct val="90000"/>
        </a:lnSpc>
        <a:spcBef>
          <a:spcPct val="0"/>
        </a:spcBef>
        <a:buNone/>
        <a:defRPr sz="34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070" indent="-179070" algn="l" defTabSz="716915" rtl="0" eaLnBrk="1" latinLnBrk="0" hangingPunct="1">
        <a:lnSpc>
          <a:spcPct val="90000"/>
        </a:lnSpc>
        <a:spcBef>
          <a:spcPct val="157000"/>
        </a:spcBef>
        <a:buFont typeface="Arial" panose="020B0604020202020204" pitchFamily="34" charset="0"/>
        <a:buChar char="•"/>
        <a:defRPr sz="1880" kern="1200">
          <a:solidFill>
            <a:schemeClr val="tx1"/>
          </a:solidFill>
          <a:latin typeface="+mn-lt"/>
          <a:ea typeface="+mn-ea"/>
          <a:cs typeface="+mn-cs"/>
        </a:defRPr>
      </a:lvl1pPr>
      <a:lvl2pPr marL="537210" indent="-179070" algn="l" defTabSz="716915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565" kern="1200">
          <a:solidFill>
            <a:schemeClr val="tx1"/>
          </a:solidFill>
          <a:latin typeface="+mn-lt"/>
          <a:ea typeface="+mn-ea"/>
          <a:cs typeface="+mn-cs"/>
        </a:defRPr>
      </a:lvl2pPr>
      <a:lvl3pPr marL="895985" indent="-179070" algn="l" defTabSz="716915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3pPr>
      <a:lvl4pPr marL="1254125" indent="-179070" algn="l" defTabSz="716915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4pPr>
      <a:lvl5pPr marL="1612265" indent="-179070" algn="l" defTabSz="716915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5pPr>
      <a:lvl6pPr marL="1971040" indent="-179070" algn="l" defTabSz="716915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6pPr>
      <a:lvl7pPr marL="2329180" indent="-179070" algn="l" defTabSz="716915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7pPr>
      <a:lvl8pPr marL="2687320" indent="-179070" algn="l" defTabSz="716915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8pPr>
      <a:lvl9pPr marL="3045460" indent="-179070" algn="l" defTabSz="716915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16915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1pPr>
      <a:lvl2pPr marL="358140" algn="l" defTabSz="716915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2pPr>
      <a:lvl3pPr marL="716915" algn="l" defTabSz="716915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3pPr>
      <a:lvl4pPr marL="1075055" algn="l" defTabSz="716915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4pPr>
      <a:lvl5pPr marL="1433195" algn="l" defTabSz="716915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5pPr>
      <a:lvl6pPr marL="1791335" algn="l" defTabSz="716915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6pPr>
      <a:lvl7pPr marL="2150110" algn="l" defTabSz="716915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7pPr>
      <a:lvl8pPr marL="2508250" algn="l" defTabSz="716915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8pPr>
      <a:lvl9pPr marL="2866390" algn="l" defTabSz="716915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5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6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image" Target="../media/image20.png"/><Relationship Id="rId7" Type="http://schemas.openxmlformats.org/officeDocument/2006/relationships/image" Target="../media/image19.png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5.png"/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1" Type="http://schemas.openxmlformats.org/officeDocument/2006/relationships/notesSlide" Target="../notesSlides/notesSlide6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0.xml"/><Relationship Id="rId4" Type="http://schemas.openxmlformats.org/officeDocument/2006/relationships/image" Target="../media/image9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1.xml"/><Relationship Id="rId3" Type="http://schemas.openxmlformats.org/officeDocument/2006/relationships/image" Target="../media/image9.png"/><Relationship Id="rId2" Type="http://schemas.openxmlformats.org/officeDocument/2006/relationships/image" Target="../media/image23.png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2.xml"/><Relationship Id="rId2" Type="http://schemas.openxmlformats.org/officeDocument/2006/relationships/image" Target="../media/image24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JGDEI)1}E(71H`S1}_(56F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7145" y="-296545"/>
            <a:ext cx="7201535" cy="57435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eij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4405" y="-16413"/>
            <a:ext cx="7197091" cy="5913270"/>
          </a:xfrm>
          <a:prstGeom prst="rect">
            <a:avLst/>
          </a:prstGeom>
        </p:spPr>
      </p:pic>
      <p:pic>
        <p:nvPicPr>
          <p:cNvPr id="2" name="图片 1" descr="BYIJJGQ2){%F5TQQ246)Y2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3520" y="2845435"/>
            <a:ext cx="3018790" cy="2389505"/>
          </a:xfrm>
          <a:prstGeom prst="rect">
            <a:avLst/>
          </a:prstGeom>
        </p:spPr>
      </p:pic>
      <p:pic>
        <p:nvPicPr>
          <p:cNvPr id="4" name="图片 3" descr="98J4M@PN53OO{162J6VLWAA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10" y="2845435"/>
            <a:ext cx="3370580" cy="2350135"/>
          </a:xfrm>
          <a:prstGeom prst="rect">
            <a:avLst/>
          </a:prstGeom>
        </p:spPr>
      </p:pic>
      <p:pic>
        <p:nvPicPr>
          <p:cNvPr id="7" name="图片 6" descr="IBQ}R3$IFRGI{N~USSY4~C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340" y="214630"/>
            <a:ext cx="4553585" cy="23749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160" y="553085"/>
            <a:ext cx="1577340" cy="156972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eij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2025" y="-23398"/>
            <a:ext cx="7197091" cy="5913270"/>
          </a:xfrm>
          <a:prstGeom prst="rect">
            <a:avLst/>
          </a:prstGeom>
        </p:spPr>
      </p:pic>
      <p:pic>
        <p:nvPicPr>
          <p:cNvPr id="3" name="图片 2" descr="_~%)S1E`GJ7[XTV]RL@VT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980" y="157480"/>
            <a:ext cx="3420745" cy="27101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6995" y="3121660"/>
            <a:ext cx="6278880" cy="18148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单纯的初衷就是想要利用自己为数不多的元件来组装一个成品，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已经不知道这是第几个方案了。差不多一星期的三分之一都花在了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寻找灵感上。在图书馆查阅有关</a:t>
            </a:r>
            <a:r>
              <a:rPr lang="en-US" altLang="zh-CN" sz="1600">
                <a:solidFill>
                  <a:schemeClr val="bg1"/>
                </a:solidFill>
              </a:rPr>
              <a:t>Arduino</a:t>
            </a:r>
            <a:r>
              <a:rPr lang="zh-CN" altLang="en-US" sz="1600">
                <a:solidFill>
                  <a:schemeClr val="bg1"/>
                </a:solidFill>
              </a:rPr>
              <a:t>与</a:t>
            </a:r>
            <a:r>
              <a:rPr lang="en-US" altLang="zh-CN" sz="1600">
                <a:solidFill>
                  <a:schemeClr val="bg1"/>
                </a:solidFill>
              </a:rPr>
              <a:t>Processing</a:t>
            </a:r>
            <a:r>
              <a:rPr lang="zh-CN" altLang="en-US" sz="1600">
                <a:solidFill>
                  <a:schemeClr val="bg1"/>
                </a:solidFill>
              </a:rPr>
              <a:t>的资料时，偶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然翻到了有关测距可视化的实验，就思索着能否利用超声波测距的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经典操作，来完成一个有意思的成品。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zh-CN" altLang="zh-CN" sz="1600">
                <a:solidFill>
                  <a:schemeClr val="bg1"/>
                </a:solidFill>
              </a:rPr>
              <a:t>人们在这种距离游戏中总是存在失真感，而很少能动用真实的触感，</a:t>
            </a:r>
            <a:endParaRPr lang="zh-CN" altLang="zh-CN" sz="1600">
              <a:solidFill>
                <a:schemeClr val="bg1"/>
              </a:solidFill>
            </a:endParaRPr>
          </a:p>
          <a:p>
            <a:r>
              <a:rPr lang="en-US" altLang="zh-CN" sz="1600">
                <a:solidFill>
                  <a:schemeClr val="bg1"/>
                </a:solidFill>
              </a:rPr>
              <a:t>HELLO</a:t>
            </a:r>
            <a:r>
              <a:rPr lang="zh-CN" altLang="en-US" sz="1600">
                <a:solidFill>
                  <a:schemeClr val="bg1"/>
                </a:solidFill>
              </a:rPr>
              <a:t>创造距离就是这样一款能让你体验的产品。</a:t>
            </a:r>
            <a:endParaRPr lang="zh-CN" altLang="en-US" sz="1600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5" y="1188720"/>
            <a:ext cx="2125980" cy="647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150" y="157480"/>
            <a:ext cx="1433195" cy="5302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eij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5040" y="-16413"/>
            <a:ext cx="7197091" cy="5913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0" y="157480"/>
            <a:ext cx="1433195" cy="5302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5" y="687705"/>
            <a:ext cx="2125980" cy="647700"/>
          </a:xfrm>
          <a:prstGeom prst="rect">
            <a:avLst/>
          </a:prstGeom>
        </p:spPr>
      </p:pic>
      <p:pic>
        <p:nvPicPr>
          <p:cNvPr id="10" name="图片 9" descr="9_B_JV6S_K0XWL6~6BR~STQ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0080" y="257175"/>
            <a:ext cx="3597910" cy="28359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92100" y="3502660"/>
            <a:ext cx="6583680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最终呈现给大家的是小怪物上下自由移动，循环出现在画面里，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具有一定完整性的程序。自我感觉亮点在于超声波模块移动的可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视化和背景图案随音乐运动的变化。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设计风格偏简约，因为想要受众群体更广一点。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BGM</a:t>
            </a:r>
            <a:r>
              <a:rPr lang="zh-CN" altLang="en-US">
                <a:solidFill>
                  <a:schemeClr val="bg1"/>
                </a:solidFill>
              </a:rPr>
              <a:t>来自第五人格。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1" name="图片 10" descr="]`FSS%KKE[RLG1~JE0B_H_K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080" y="1629410"/>
            <a:ext cx="1990725" cy="157861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eij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5040" y="-16413"/>
            <a:ext cx="7197091" cy="5913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0" y="157480"/>
            <a:ext cx="1433195" cy="53022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84150" y="924560"/>
            <a:ext cx="1757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Arduino</a:t>
            </a:r>
            <a:endParaRPr lang="en-US" altLang="zh-CN" sz="3600">
              <a:solidFill>
                <a:schemeClr val="bg1"/>
              </a:solidFill>
            </a:endParaRPr>
          </a:p>
        </p:txBody>
      </p:sp>
      <p:pic>
        <p:nvPicPr>
          <p:cNvPr id="3" name="图片 2" descr="Fritz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150" y="157480"/>
            <a:ext cx="2677160" cy="2435225"/>
          </a:xfrm>
          <a:prstGeom prst="rect">
            <a:avLst/>
          </a:prstGeom>
        </p:spPr>
      </p:pic>
      <p:pic>
        <p:nvPicPr>
          <p:cNvPr id="5" name="图片 4" descr="~NUC6T0RJ0$8LRD_~MSZP`H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8985" y="157480"/>
            <a:ext cx="2027555" cy="1618615"/>
          </a:xfrm>
          <a:prstGeom prst="rect">
            <a:avLst/>
          </a:prstGeom>
        </p:spPr>
      </p:pic>
      <p:pic>
        <p:nvPicPr>
          <p:cNvPr id="9" name="图片 8" descr="68HEX4$0[54K`3893~G`K(Y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1415" y="2697480"/>
            <a:ext cx="1604010" cy="237236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84150" y="2697480"/>
            <a:ext cx="4069080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Arduino</a:t>
            </a:r>
            <a:r>
              <a:rPr lang="zh-CN" altLang="en-US">
                <a:solidFill>
                  <a:schemeClr val="bg1"/>
                </a:solidFill>
              </a:rPr>
              <a:t>中单独超声波模块的连接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并不困难，都是助教老师在课堂上教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授过的内容，难点就在于如何将数据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传送给</a:t>
            </a:r>
            <a:r>
              <a:rPr lang="en-US" altLang="zh-CN">
                <a:solidFill>
                  <a:schemeClr val="bg1"/>
                </a:solidFill>
              </a:rPr>
              <a:t>processing</a:t>
            </a:r>
            <a:r>
              <a:rPr lang="zh-CN" altLang="en-US">
                <a:solidFill>
                  <a:schemeClr val="bg1"/>
                </a:solidFill>
              </a:rPr>
              <a:t>。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就像是实体连接中需要两个端口一样，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我们在两个程序中也要建立起关系。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eij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5040" y="-16413"/>
            <a:ext cx="7197091" cy="5913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0" y="157480"/>
            <a:ext cx="1433195" cy="53022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84150" y="924560"/>
            <a:ext cx="2443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Processing</a:t>
            </a:r>
            <a:endParaRPr lang="en-US" altLang="zh-CN" sz="3600">
              <a:solidFill>
                <a:schemeClr val="bg1"/>
              </a:solidFill>
            </a:endParaRPr>
          </a:p>
        </p:txBody>
      </p:sp>
      <p:pic>
        <p:nvPicPr>
          <p:cNvPr id="4" name="图片 3" descr="ZO}E3A4EXF]XYO]PQE80~8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660" y="157480"/>
            <a:ext cx="2567940" cy="20072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89915" y="1976755"/>
            <a:ext cx="3802380" cy="2584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适用语句：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1.BGM</a:t>
            </a:r>
            <a:r>
              <a:rPr lang="zh-CN" altLang="en-US">
                <a:solidFill>
                  <a:schemeClr val="bg1"/>
                </a:solidFill>
              </a:rPr>
              <a:t>，调用库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2.</a:t>
            </a:r>
            <a:r>
              <a:rPr lang="zh-CN" altLang="en-US">
                <a:solidFill>
                  <a:schemeClr val="bg1"/>
                </a:solidFill>
              </a:rPr>
              <a:t>绕中心旋转的且随音乐运动的图案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3.</a:t>
            </a:r>
            <a:r>
              <a:rPr lang="zh-CN" altLang="en-US">
                <a:solidFill>
                  <a:schemeClr val="bg1"/>
                </a:solidFill>
              </a:rPr>
              <a:t>背景图片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4.</a:t>
            </a:r>
            <a:r>
              <a:rPr lang="zh-CN" altLang="en-US">
                <a:solidFill>
                  <a:schemeClr val="bg1"/>
                </a:solidFill>
              </a:rPr>
              <a:t>字体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5.</a:t>
            </a:r>
            <a:r>
              <a:rPr lang="zh-CN" altLang="en-US">
                <a:solidFill>
                  <a:schemeClr val="bg1"/>
                </a:solidFill>
              </a:rPr>
              <a:t>时间控制</a:t>
            </a:r>
            <a:r>
              <a:rPr lang="en-US" altLang="zh-CN">
                <a:solidFill>
                  <a:schemeClr val="bg1"/>
                </a:solidFill>
              </a:rPr>
              <a:t>else if</a:t>
            </a:r>
            <a:r>
              <a:rPr lang="zh-CN" altLang="en-US">
                <a:solidFill>
                  <a:schemeClr val="bg1"/>
                </a:solidFill>
              </a:rPr>
              <a:t>语句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6.</a:t>
            </a:r>
            <a:r>
              <a:rPr lang="zh-CN" altLang="en-US">
                <a:solidFill>
                  <a:schemeClr val="bg1"/>
                </a:solidFill>
              </a:rPr>
              <a:t>光标的拖曳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7.</a:t>
            </a:r>
            <a:r>
              <a:rPr lang="zh-CN" altLang="en-US">
                <a:solidFill>
                  <a:schemeClr val="bg1"/>
                </a:solidFill>
              </a:rPr>
              <a:t>怪物的循环运动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8.Arduino</a:t>
            </a:r>
            <a:r>
              <a:rPr lang="zh-CN" altLang="en-US">
                <a:solidFill>
                  <a:schemeClr val="bg1"/>
                </a:solidFill>
              </a:rPr>
              <a:t>端口连接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0" name="图片 9" descr="68HEX4$0[54K`3893~G`K(Y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1125" y="3202305"/>
            <a:ext cx="987425" cy="1461135"/>
          </a:xfrm>
          <a:prstGeom prst="rect">
            <a:avLst/>
          </a:prstGeom>
        </p:spPr>
      </p:pic>
      <p:pic>
        <p:nvPicPr>
          <p:cNvPr id="11" name="图片 10" descr=")IO9PF]]0LXT0VI6{]F$AQI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595" y="2219325"/>
            <a:ext cx="904240" cy="1442085"/>
          </a:xfrm>
          <a:prstGeom prst="rect">
            <a:avLst/>
          </a:prstGeom>
        </p:spPr>
      </p:pic>
      <p:pic>
        <p:nvPicPr>
          <p:cNvPr id="13" name="图片 12" descr="EG(LSY@[TE)6%A{(9@W5AKN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1595" y="3721735"/>
            <a:ext cx="861695" cy="1432560"/>
          </a:xfrm>
          <a:prstGeom prst="rect">
            <a:avLst/>
          </a:prstGeom>
        </p:spPr>
      </p:pic>
      <p:pic>
        <p:nvPicPr>
          <p:cNvPr id="15" name="图片 14" descr=")696{_N55NPX}PE%48I5ZK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6970" y="2219325"/>
            <a:ext cx="853440" cy="1842770"/>
          </a:xfrm>
          <a:prstGeom prst="rect">
            <a:avLst/>
          </a:prstGeom>
        </p:spPr>
      </p:pic>
      <p:pic>
        <p:nvPicPr>
          <p:cNvPr id="16" name="图片 15" descr="C(YGKS[L0]26~GRH~A]18%D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36335" y="4411980"/>
            <a:ext cx="854075" cy="548005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6" name="内容占位符 5" descr="beijing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10795" y="-3175"/>
            <a:ext cx="7190105" cy="7190105"/>
          </a:xfrm>
          <a:prstGeom prst="rect">
            <a:avLst/>
          </a:prstGeom>
        </p:spPr>
      </p:pic>
      <p:pic>
        <p:nvPicPr>
          <p:cNvPr id="4" name="图片 3" descr="3VO({7O)}X1YZTXV~}%I1_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015" y="396875"/>
            <a:ext cx="3761105" cy="16452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60" y="1333500"/>
            <a:ext cx="2354580" cy="70866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40360" y="3268980"/>
            <a:ext cx="6126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可开发性非常强，是人机互动的例子，成本不高，如果增加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难度和开发关卡，完全可以用来制作游戏。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150" y="157480"/>
            <a:ext cx="1433195" cy="5302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eij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4405" y="-16413"/>
            <a:ext cx="7197091" cy="591327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90" y="1069975"/>
            <a:ext cx="1211580" cy="647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50" y="157480"/>
            <a:ext cx="1433195" cy="53022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60730" y="2357755"/>
            <a:ext cx="46977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>
                <a:solidFill>
                  <a:schemeClr val="bg1"/>
                </a:solidFill>
              </a:rPr>
              <a:t>1.BGM    </a:t>
            </a:r>
            <a:r>
              <a:rPr lang="zh-CN" altLang="en-US" sz="2000">
                <a:solidFill>
                  <a:schemeClr val="bg1"/>
                </a:solidFill>
              </a:rPr>
              <a:t>第五人格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2.</a:t>
            </a:r>
            <a:r>
              <a:rPr lang="zh-CN" altLang="en-US" sz="2000">
                <a:solidFill>
                  <a:schemeClr val="bg1"/>
                </a:solidFill>
              </a:rPr>
              <a:t>参考书目《</a:t>
            </a:r>
            <a:r>
              <a:rPr lang="en-US" altLang="zh-CN" sz="2000">
                <a:solidFill>
                  <a:schemeClr val="bg1"/>
                </a:solidFill>
              </a:rPr>
              <a:t>Processing</a:t>
            </a:r>
            <a:r>
              <a:rPr lang="zh-CN" altLang="en-US" sz="2000">
                <a:solidFill>
                  <a:schemeClr val="bg1"/>
                </a:solidFill>
              </a:rPr>
              <a:t>互动编程艺术》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                  </a:t>
            </a:r>
            <a:r>
              <a:rPr lang="zh-CN" altLang="en-US" sz="2000">
                <a:solidFill>
                  <a:schemeClr val="bg1"/>
                </a:solidFill>
              </a:rPr>
              <a:t>《爱上</a:t>
            </a:r>
            <a:r>
              <a:rPr lang="en-US" altLang="zh-CN" sz="2000">
                <a:solidFill>
                  <a:schemeClr val="bg1"/>
                </a:solidFill>
              </a:rPr>
              <a:t>Processing</a:t>
            </a:r>
            <a:r>
              <a:rPr lang="zh-CN" altLang="en-US" sz="2000">
                <a:solidFill>
                  <a:schemeClr val="bg1"/>
                </a:solidFill>
              </a:rPr>
              <a:t>》</a:t>
            </a:r>
            <a:endParaRPr lang="zh-CN" altLang="en-US" sz="20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eij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4405" y="-16413"/>
            <a:ext cx="7197091" cy="591327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" y="1335405"/>
            <a:ext cx="5357495" cy="14401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014220" y="3340735"/>
            <a:ext cx="3154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再次感谢张老师和助教老师们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   谢谢给过我帮助的同学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10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1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12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5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6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7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8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9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heme/theme1.xml><?xml version="1.0" encoding="utf-8"?>
<a:theme xmlns:a="http://schemas.openxmlformats.org/drawingml/2006/main" name="Office 主题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638</Words>
  <Application>WPS 演示</Application>
  <PresentationFormat>宽屏</PresentationFormat>
  <Paragraphs>45</Paragraphs>
  <Slides>9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宋体</vt:lpstr>
      <vt:lpstr>Wingdings</vt:lpstr>
      <vt:lpstr>黑体</vt:lpstr>
      <vt:lpstr>Calibri</vt:lpstr>
      <vt:lpstr>微软雅黑</vt:lpstr>
      <vt:lpstr>Arial Unicode MS</vt:lpstr>
      <vt:lpstr>全新硬笔行书简</vt:lpstr>
      <vt:lpstr>Jokerman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PARJOKER</cp:lastModifiedBy>
  <cp:revision>4</cp:revision>
  <dcterms:created xsi:type="dcterms:W3CDTF">2018-03-01T02:03:00Z</dcterms:created>
  <dcterms:modified xsi:type="dcterms:W3CDTF">2018-07-07T20:26:43Z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